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4"/>
  </p:notesMasterIdLst>
  <p:handoutMasterIdLst>
    <p:handoutMasterId r:id="rId15"/>
  </p:handoutMasterIdLst>
  <p:sldIdLst>
    <p:sldId id="256" r:id="rId2"/>
    <p:sldId id="264" r:id="rId3"/>
    <p:sldId id="262" r:id="rId4"/>
    <p:sldId id="289" r:id="rId5"/>
    <p:sldId id="268" r:id="rId6"/>
    <p:sldId id="269" r:id="rId7"/>
    <p:sldId id="270" r:id="rId8"/>
    <p:sldId id="272" r:id="rId9"/>
    <p:sldId id="273" r:id="rId10"/>
    <p:sldId id="274" r:id="rId11"/>
    <p:sldId id="281" r:id="rId12"/>
    <p:sldId id="286"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CFF"/>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87" autoAdjust="0"/>
  </p:normalViewPr>
  <p:slideViewPr>
    <p:cSldViewPr>
      <p:cViewPr varScale="1">
        <p:scale>
          <a:sx n="106" d="100"/>
          <a:sy n="106" d="100"/>
        </p:scale>
        <p:origin x="16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1404" y="93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tr-TR" altLang="tr-TR"/>
          </a:p>
        </p:txBody>
      </p:sp>
      <p:sp>
        <p:nvSpPr>
          <p:cNvPr id="5017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tr-TR" altLang="tr-TR"/>
          </a:p>
        </p:txBody>
      </p:sp>
      <p:sp>
        <p:nvSpPr>
          <p:cNvPr id="5018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tr-TR" altLang="tr-TR"/>
          </a:p>
        </p:txBody>
      </p:sp>
      <p:sp>
        <p:nvSpPr>
          <p:cNvPr id="5018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324A4D78-85E0-425C-9D25-56DD242EECAC}" type="slidenum">
              <a:rPr lang="tr-TR" altLang="tr-TR"/>
              <a:pPr/>
              <a:t>‹#›</a:t>
            </a:fld>
            <a:endParaRPr lang="tr-TR" altLang="tr-TR"/>
          </a:p>
        </p:txBody>
      </p:sp>
    </p:spTree>
    <p:extLst>
      <p:ext uri="{BB962C8B-B14F-4D97-AF65-F5344CB8AC3E}">
        <p14:creationId xmlns:p14="http://schemas.microsoft.com/office/powerpoint/2010/main" val="4004000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tr-TR" altLang="tr-TR"/>
          </a:p>
        </p:txBody>
      </p:sp>
      <p:sp>
        <p:nvSpPr>
          <p:cNvPr id="15363" name="Rectangle 1027"/>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tr-TR" altLang="tr-TR"/>
          </a:p>
        </p:txBody>
      </p:sp>
      <p:sp>
        <p:nvSpPr>
          <p:cNvPr id="15364" name="Rectangle 1028"/>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1029"/>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5366" name="Rectangle 1030"/>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tr-TR" altLang="tr-TR"/>
          </a:p>
        </p:txBody>
      </p:sp>
      <p:sp>
        <p:nvSpPr>
          <p:cNvPr id="15367" name="Rectangle 1031"/>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75794488-17EF-46D8-8475-4136044EF368}" type="slidenum">
              <a:rPr lang="tr-TR" altLang="tr-TR"/>
              <a:pPr/>
              <a:t>‹#›</a:t>
            </a:fld>
            <a:endParaRPr lang="tr-TR" altLang="tr-TR"/>
          </a:p>
        </p:txBody>
      </p:sp>
    </p:spTree>
    <p:extLst>
      <p:ext uri="{BB962C8B-B14F-4D97-AF65-F5344CB8AC3E}">
        <p14:creationId xmlns:p14="http://schemas.microsoft.com/office/powerpoint/2010/main" val="27959725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9018F59-E1A5-4FEA-AA10-B5D9CF5D4932}" type="slidenum">
              <a:rPr lang="tr-TR" altLang="tr-TR"/>
              <a:pPr/>
              <a:t>1</a:t>
            </a:fld>
            <a:endParaRPr lang="tr-TR" altLang="tr-TR"/>
          </a:p>
        </p:txBody>
      </p:sp>
      <p:sp>
        <p:nvSpPr>
          <p:cNvPr id="16386" name="Rectangle 1026"/>
          <p:cNvSpPr>
            <a:spLocks noChangeArrowheads="1" noTextEdit="1"/>
          </p:cNvSpPr>
          <p:nvPr>
            <p:ph type="sldImg"/>
          </p:nvPr>
        </p:nvSpPr>
        <p:spPr>
          <a:ln/>
        </p:spPr>
      </p:sp>
      <p:sp>
        <p:nvSpPr>
          <p:cNvPr id="16387" name="Rectangle 1027"/>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900995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endParaRPr lang="tr-TR" altLang="tr-TR"/>
          </a:p>
        </p:txBody>
      </p:sp>
      <p:sp>
        <p:nvSpPr>
          <p:cNvPr id="5" name="Altbilgi Yer Tutucusu 4"/>
          <p:cNvSpPr>
            <a:spLocks noGrp="1"/>
          </p:cNvSpPr>
          <p:nvPr>
            <p:ph type="ftr" sz="quarter" idx="11"/>
          </p:nvPr>
        </p:nvSpPr>
        <p:spPr/>
        <p:txBody>
          <a:bodyPr/>
          <a:lstStyle>
            <a:lvl1pPr>
              <a:defRPr/>
            </a:lvl1pPr>
          </a:lstStyle>
          <a:p>
            <a:endParaRPr lang="tr-TR" altLang="tr-TR"/>
          </a:p>
        </p:txBody>
      </p:sp>
      <p:sp>
        <p:nvSpPr>
          <p:cNvPr id="6" name="Slayt Numarası Yer Tutucusu 5"/>
          <p:cNvSpPr>
            <a:spLocks noGrp="1"/>
          </p:cNvSpPr>
          <p:nvPr>
            <p:ph type="sldNum" sz="quarter" idx="12"/>
          </p:nvPr>
        </p:nvSpPr>
        <p:spPr/>
        <p:txBody>
          <a:bodyPr/>
          <a:lstStyle>
            <a:lvl1pPr>
              <a:defRPr/>
            </a:lvl1pPr>
          </a:lstStyle>
          <a:p>
            <a:fld id="{E8CEFD1B-506A-49B6-8B8F-C544F41DB6A4}" type="slidenum">
              <a:rPr lang="tr-TR" altLang="tr-TR"/>
              <a:pPr/>
              <a:t>‹#›</a:t>
            </a:fld>
            <a:endParaRPr lang="tr-TR" altLang="tr-TR"/>
          </a:p>
        </p:txBody>
      </p:sp>
    </p:spTree>
    <p:extLst>
      <p:ext uri="{BB962C8B-B14F-4D97-AF65-F5344CB8AC3E}">
        <p14:creationId xmlns:p14="http://schemas.microsoft.com/office/powerpoint/2010/main" val="145868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ltLang="tr-TR"/>
          </a:p>
        </p:txBody>
      </p:sp>
      <p:sp>
        <p:nvSpPr>
          <p:cNvPr id="5" name="Altbilgi Yer Tutucusu 4"/>
          <p:cNvSpPr>
            <a:spLocks noGrp="1"/>
          </p:cNvSpPr>
          <p:nvPr>
            <p:ph type="ftr" sz="quarter" idx="11"/>
          </p:nvPr>
        </p:nvSpPr>
        <p:spPr/>
        <p:txBody>
          <a:bodyPr/>
          <a:lstStyle>
            <a:lvl1pPr>
              <a:defRPr/>
            </a:lvl1pPr>
          </a:lstStyle>
          <a:p>
            <a:endParaRPr lang="tr-TR" altLang="tr-TR"/>
          </a:p>
        </p:txBody>
      </p:sp>
      <p:sp>
        <p:nvSpPr>
          <p:cNvPr id="6" name="Slayt Numarası Yer Tutucusu 5"/>
          <p:cNvSpPr>
            <a:spLocks noGrp="1"/>
          </p:cNvSpPr>
          <p:nvPr>
            <p:ph type="sldNum" sz="quarter" idx="12"/>
          </p:nvPr>
        </p:nvSpPr>
        <p:spPr/>
        <p:txBody>
          <a:bodyPr/>
          <a:lstStyle>
            <a:lvl1pPr>
              <a:defRPr/>
            </a:lvl1pPr>
          </a:lstStyle>
          <a:p>
            <a:fld id="{93E9C450-A012-4DAA-833F-ABD15C46F9B6}" type="slidenum">
              <a:rPr lang="tr-TR" altLang="tr-TR"/>
              <a:pPr/>
              <a:t>‹#›</a:t>
            </a:fld>
            <a:endParaRPr lang="tr-TR" altLang="tr-TR"/>
          </a:p>
        </p:txBody>
      </p:sp>
    </p:spTree>
    <p:extLst>
      <p:ext uri="{BB962C8B-B14F-4D97-AF65-F5344CB8AC3E}">
        <p14:creationId xmlns:p14="http://schemas.microsoft.com/office/powerpoint/2010/main" val="3381030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ltLang="tr-TR"/>
          </a:p>
        </p:txBody>
      </p:sp>
      <p:sp>
        <p:nvSpPr>
          <p:cNvPr id="5" name="Altbilgi Yer Tutucusu 4"/>
          <p:cNvSpPr>
            <a:spLocks noGrp="1"/>
          </p:cNvSpPr>
          <p:nvPr>
            <p:ph type="ftr" sz="quarter" idx="11"/>
          </p:nvPr>
        </p:nvSpPr>
        <p:spPr/>
        <p:txBody>
          <a:bodyPr/>
          <a:lstStyle>
            <a:lvl1pPr>
              <a:defRPr/>
            </a:lvl1pPr>
          </a:lstStyle>
          <a:p>
            <a:endParaRPr lang="tr-TR" altLang="tr-TR"/>
          </a:p>
        </p:txBody>
      </p:sp>
      <p:sp>
        <p:nvSpPr>
          <p:cNvPr id="6" name="Slayt Numarası Yer Tutucusu 5"/>
          <p:cNvSpPr>
            <a:spLocks noGrp="1"/>
          </p:cNvSpPr>
          <p:nvPr>
            <p:ph type="sldNum" sz="quarter" idx="12"/>
          </p:nvPr>
        </p:nvSpPr>
        <p:spPr/>
        <p:txBody>
          <a:bodyPr/>
          <a:lstStyle>
            <a:lvl1pPr>
              <a:defRPr/>
            </a:lvl1pPr>
          </a:lstStyle>
          <a:p>
            <a:fld id="{26C61651-36F9-4E37-BB31-DB8431C1A05B}" type="slidenum">
              <a:rPr lang="tr-TR" altLang="tr-TR"/>
              <a:pPr/>
              <a:t>‹#›</a:t>
            </a:fld>
            <a:endParaRPr lang="tr-TR" altLang="tr-TR"/>
          </a:p>
        </p:txBody>
      </p:sp>
    </p:spTree>
    <p:extLst>
      <p:ext uri="{BB962C8B-B14F-4D97-AF65-F5344CB8AC3E}">
        <p14:creationId xmlns:p14="http://schemas.microsoft.com/office/powerpoint/2010/main" val="3947426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lvl1pPr>
              <a:defRPr/>
            </a:lvl1pPr>
          </a:lstStyle>
          <a:p>
            <a:endParaRPr lang="tr-TR" altLang="tr-TR"/>
          </a:p>
        </p:txBody>
      </p:sp>
      <p:sp>
        <p:nvSpPr>
          <p:cNvPr id="6" name="Altbilgi Yer Tutucusu 5"/>
          <p:cNvSpPr>
            <a:spLocks noGrp="1"/>
          </p:cNvSpPr>
          <p:nvPr>
            <p:ph type="ftr" sz="quarter" idx="11"/>
          </p:nvPr>
        </p:nvSpPr>
        <p:spPr/>
        <p:txBody>
          <a:bodyPr/>
          <a:lstStyle>
            <a:lvl1pPr>
              <a:defRPr/>
            </a:lvl1pPr>
          </a:lstStyle>
          <a:p>
            <a:endParaRPr lang="tr-TR" altLang="tr-TR"/>
          </a:p>
        </p:txBody>
      </p:sp>
      <p:sp>
        <p:nvSpPr>
          <p:cNvPr id="7" name="Slayt Numarası Yer Tutucusu 6"/>
          <p:cNvSpPr>
            <a:spLocks noGrp="1"/>
          </p:cNvSpPr>
          <p:nvPr>
            <p:ph type="sldNum" sz="quarter" idx="12"/>
          </p:nvPr>
        </p:nvSpPr>
        <p:spPr/>
        <p:txBody>
          <a:bodyPr/>
          <a:lstStyle>
            <a:lvl1pPr>
              <a:defRPr/>
            </a:lvl1pPr>
          </a:lstStyle>
          <a:p>
            <a:fld id="{69AA0BAD-F892-43D5-BB14-4501ABE45342}" type="slidenum">
              <a:rPr lang="tr-TR" altLang="tr-TR"/>
              <a:pPr/>
              <a:t>‹#›</a:t>
            </a:fld>
            <a:endParaRPr lang="tr-TR" altLang="tr-TR"/>
          </a:p>
        </p:txBody>
      </p:sp>
    </p:spTree>
    <p:extLst>
      <p:ext uri="{BB962C8B-B14F-4D97-AF65-F5344CB8AC3E}">
        <p14:creationId xmlns:p14="http://schemas.microsoft.com/office/powerpoint/2010/main" val="1586177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lvl1pPr>
              <a:defRPr/>
            </a:lvl1pPr>
          </a:lstStyle>
          <a:p>
            <a:endParaRPr lang="tr-TR" altLang="tr-TR"/>
          </a:p>
        </p:txBody>
      </p:sp>
      <p:sp>
        <p:nvSpPr>
          <p:cNvPr id="8" name="Altbilgi Yer Tutucusu 7"/>
          <p:cNvSpPr>
            <a:spLocks noGrp="1"/>
          </p:cNvSpPr>
          <p:nvPr>
            <p:ph type="ftr" sz="quarter" idx="11"/>
          </p:nvPr>
        </p:nvSpPr>
        <p:spPr/>
        <p:txBody>
          <a:bodyPr/>
          <a:lstStyle>
            <a:lvl1pPr>
              <a:defRPr/>
            </a:lvl1pPr>
          </a:lstStyle>
          <a:p>
            <a:endParaRPr lang="tr-TR" altLang="tr-TR"/>
          </a:p>
        </p:txBody>
      </p:sp>
      <p:sp>
        <p:nvSpPr>
          <p:cNvPr id="9" name="Slayt Numarası Yer Tutucusu 8"/>
          <p:cNvSpPr>
            <a:spLocks noGrp="1"/>
          </p:cNvSpPr>
          <p:nvPr>
            <p:ph type="sldNum" sz="quarter" idx="12"/>
          </p:nvPr>
        </p:nvSpPr>
        <p:spPr/>
        <p:txBody>
          <a:bodyPr/>
          <a:lstStyle>
            <a:lvl1pPr>
              <a:defRPr/>
            </a:lvl1pPr>
          </a:lstStyle>
          <a:p>
            <a:fld id="{5ED4D798-5250-4817-B719-039C679FDB62}" type="slidenum">
              <a:rPr lang="tr-TR" altLang="tr-TR"/>
              <a:pPr/>
              <a:t>‹#›</a:t>
            </a:fld>
            <a:endParaRPr lang="tr-TR" altLang="tr-TR"/>
          </a:p>
        </p:txBody>
      </p:sp>
    </p:spTree>
    <p:extLst>
      <p:ext uri="{BB962C8B-B14F-4D97-AF65-F5344CB8AC3E}">
        <p14:creationId xmlns:p14="http://schemas.microsoft.com/office/powerpoint/2010/main" val="332265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lvl1pPr>
              <a:defRPr/>
            </a:lvl1pPr>
          </a:lstStyle>
          <a:p>
            <a:endParaRPr lang="tr-TR" altLang="tr-TR"/>
          </a:p>
        </p:txBody>
      </p:sp>
      <p:sp>
        <p:nvSpPr>
          <p:cNvPr id="4" name="Altbilgi Yer Tutucusu 3"/>
          <p:cNvSpPr>
            <a:spLocks noGrp="1"/>
          </p:cNvSpPr>
          <p:nvPr>
            <p:ph type="ftr" sz="quarter" idx="11"/>
          </p:nvPr>
        </p:nvSpPr>
        <p:spPr/>
        <p:txBody>
          <a:bodyPr/>
          <a:lstStyle>
            <a:lvl1pPr>
              <a:defRPr/>
            </a:lvl1pPr>
          </a:lstStyle>
          <a:p>
            <a:endParaRPr lang="tr-TR" altLang="tr-TR"/>
          </a:p>
        </p:txBody>
      </p:sp>
      <p:sp>
        <p:nvSpPr>
          <p:cNvPr id="5" name="Slayt Numarası Yer Tutucusu 4"/>
          <p:cNvSpPr>
            <a:spLocks noGrp="1"/>
          </p:cNvSpPr>
          <p:nvPr>
            <p:ph type="sldNum" sz="quarter" idx="12"/>
          </p:nvPr>
        </p:nvSpPr>
        <p:spPr/>
        <p:txBody>
          <a:bodyPr/>
          <a:lstStyle>
            <a:lvl1pPr>
              <a:defRPr/>
            </a:lvl1pPr>
          </a:lstStyle>
          <a:p>
            <a:fld id="{5F437076-A5DC-4DF2-B05C-120518900028}" type="slidenum">
              <a:rPr lang="tr-TR" altLang="tr-TR"/>
              <a:pPr/>
              <a:t>‹#›</a:t>
            </a:fld>
            <a:endParaRPr lang="tr-TR" altLang="tr-TR"/>
          </a:p>
        </p:txBody>
      </p:sp>
    </p:spTree>
    <p:extLst>
      <p:ext uri="{BB962C8B-B14F-4D97-AF65-F5344CB8AC3E}">
        <p14:creationId xmlns:p14="http://schemas.microsoft.com/office/powerpoint/2010/main" val="42449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ltLang="tr-TR"/>
          </a:p>
        </p:txBody>
      </p:sp>
      <p:sp>
        <p:nvSpPr>
          <p:cNvPr id="3" name="Altbilgi Yer Tutucusu 2"/>
          <p:cNvSpPr>
            <a:spLocks noGrp="1"/>
          </p:cNvSpPr>
          <p:nvPr>
            <p:ph type="ftr" sz="quarter" idx="11"/>
          </p:nvPr>
        </p:nvSpPr>
        <p:spPr/>
        <p:txBody>
          <a:bodyPr/>
          <a:lstStyle>
            <a:lvl1pPr>
              <a:defRPr/>
            </a:lvl1pPr>
          </a:lstStyle>
          <a:p>
            <a:endParaRPr lang="tr-TR" altLang="tr-TR"/>
          </a:p>
        </p:txBody>
      </p:sp>
      <p:sp>
        <p:nvSpPr>
          <p:cNvPr id="4" name="Slayt Numarası Yer Tutucusu 3"/>
          <p:cNvSpPr>
            <a:spLocks noGrp="1"/>
          </p:cNvSpPr>
          <p:nvPr>
            <p:ph type="sldNum" sz="quarter" idx="12"/>
          </p:nvPr>
        </p:nvSpPr>
        <p:spPr/>
        <p:txBody>
          <a:bodyPr/>
          <a:lstStyle>
            <a:lvl1pPr>
              <a:defRPr/>
            </a:lvl1pPr>
          </a:lstStyle>
          <a:p>
            <a:fld id="{6040928C-EDEE-4CE8-86BB-B9502049F313}" type="slidenum">
              <a:rPr lang="tr-TR" altLang="tr-TR"/>
              <a:pPr/>
              <a:t>‹#›</a:t>
            </a:fld>
            <a:endParaRPr lang="tr-TR" altLang="tr-TR"/>
          </a:p>
        </p:txBody>
      </p:sp>
    </p:spTree>
    <p:extLst>
      <p:ext uri="{BB962C8B-B14F-4D97-AF65-F5344CB8AC3E}">
        <p14:creationId xmlns:p14="http://schemas.microsoft.com/office/powerpoint/2010/main" val="900430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ltLang="tr-TR"/>
          </a:p>
        </p:txBody>
      </p:sp>
      <p:sp>
        <p:nvSpPr>
          <p:cNvPr id="6" name="Altbilgi Yer Tutucusu 5"/>
          <p:cNvSpPr>
            <a:spLocks noGrp="1"/>
          </p:cNvSpPr>
          <p:nvPr>
            <p:ph type="ftr" sz="quarter" idx="11"/>
          </p:nvPr>
        </p:nvSpPr>
        <p:spPr/>
        <p:txBody>
          <a:bodyPr/>
          <a:lstStyle>
            <a:lvl1pPr>
              <a:defRPr/>
            </a:lvl1pPr>
          </a:lstStyle>
          <a:p>
            <a:endParaRPr lang="tr-TR" altLang="tr-TR"/>
          </a:p>
        </p:txBody>
      </p:sp>
      <p:sp>
        <p:nvSpPr>
          <p:cNvPr id="7" name="Slayt Numarası Yer Tutucusu 6"/>
          <p:cNvSpPr>
            <a:spLocks noGrp="1"/>
          </p:cNvSpPr>
          <p:nvPr>
            <p:ph type="sldNum" sz="quarter" idx="12"/>
          </p:nvPr>
        </p:nvSpPr>
        <p:spPr/>
        <p:txBody>
          <a:bodyPr/>
          <a:lstStyle>
            <a:lvl1pPr>
              <a:defRPr/>
            </a:lvl1pPr>
          </a:lstStyle>
          <a:p>
            <a:fld id="{28CCE411-FD90-462A-9B55-238BDAD2745A}" type="slidenum">
              <a:rPr lang="tr-TR" altLang="tr-TR"/>
              <a:pPr/>
              <a:t>‹#›</a:t>
            </a:fld>
            <a:endParaRPr lang="tr-TR" altLang="tr-TR"/>
          </a:p>
        </p:txBody>
      </p:sp>
    </p:spTree>
    <p:extLst>
      <p:ext uri="{BB962C8B-B14F-4D97-AF65-F5344CB8AC3E}">
        <p14:creationId xmlns:p14="http://schemas.microsoft.com/office/powerpoint/2010/main" val="3710700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ltLang="tr-TR"/>
          </a:p>
        </p:txBody>
      </p:sp>
      <p:sp>
        <p:nvSpPr>
          <p:cNvPr id="6" name="Altbilgi Yer Tutucusu 5"/>
          <p:cNvSpPr>
            <a:spLocks noGrp="1"/>
          </p:cNvSpPr>
          <p:nvPr>
            <p:ph type="ftr" sz="quarter" idx="11"/>
          </p:nvPr>
        </p:nvSpPr>
        <p:spPr/>
        <p:txBody>
          <a:bodyPr/>
          <a:lstStyle>
            <a:lvl1pPr>
              <a:defRPr/>
            </a:lvl1pPr>
          </a:lstStyle>
          <a:p>
            <a:endParaRPr lang="tr-TR" altLang="tr-TR"/>
          </a:p>
        </p:txBody>
      </p:sp>
      <p:sp>
        <p:nvSpPr>
          <p:cNvPr id="7" name="Slayt Numarası Yer Tutucusu 6"/>
          <p:cNvSpPr>
            <a:spLocks noGrp="1"/>
          </p:cNvSpPr>
          <p:nvPr>
            <p:ph type="sldNum" sz="quarter" idx="12"/>
          </p:nvPr>
        </p:nvSpPr>
        <p:spPr/>
        <p:txBody>
          <a:bodyPr/>
          <a:lstStyle>
            <a:lvl1pPr>
              <a:defRPr/>
            </a:lvl1pPr>
          </a:lstStyle>
          <a:p>
            <a:fld id="{59F6984F-54A0-4316-A16B-CD2715A06C10}" type="slidenum">
              <a:rPr lang="tr-TR" altLang="tr-TR"/>
              <a:pPr/>
              <a:t>‹#›</a:t>
            </a:fld>
            <a:endParaRPr lang="tr-TR" altLang="tr-TR"/>
          </a:p>
        </p:txBody>
      </p:sp>
    </p:spTree>
    <p:extLst>
      <p:ext uri="{BB962C8B-B14F-4D97-AF65-F5344CB8AC3E}">
        <p14:creationId xmlns:p14="http://schemas.microsoft.com/office/powerpoint/2010/main" val="413321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ltLang="tr-TR"/>
          </a:p>
        </p:txBody>
      </p:sp>
      <p:sp>
        <p:nvSpPr>
          <p:cNvPr id="5" name="Altbilgi Yer Tutucusu 4"/>
          <p:cNvSpPr>
            <a:spLocks noGrp="1"/>
          </p:cNvSpPr>
          <p:nvPr>
            <p:ph type="ftr" sz="quarter" idx="11"/>
          </p:nvPr>
        </p:nvSpPr>
        <p:spPr/>
        <p:txBody>
          <a:bodyPr/>
          <a:lstStyle>
            <a:lvl1pPr>
              <a:defRPr/>
            </a:lvl1pPr>
          </a:lstStyle>
          <a:p>
            <a:endParaRPr lang="tr-TR" altLang="tr-TR"/>
          </a:p>
        </p:txBody>
      </p:sp>
      <p:sp>
        <p:nvSpPr>
          <p:cNvPr id="6" name="Slayt Numarası Yer Tutucusu 5"/>
          <p:cNvSpPr>
            <a:spLocks noGrp="1"/>
          </p:cNvSpPr>
          <p:nvPr>
            <p:ph type="sldNum" sz="quarter" idx="12"/>
          </p:nvPr>
        </p:nvSpPr>
        <p:spPr/>
        <p:txBody>
          <a:bodyPr/>
          <a:lstStyle>
            <a:lvl1pPr>
              <a:defRPr/>
            </a:lvl1pPr>
          </a:lstStyle>
          <a:p>
            <a:fld id="{853601F9-4D8F-48DD-B56B-767FE7F9831B}" type="slidenum">
              <a:rPr lang="tr-TR" altLang="tr-TR"/>
              <a:pPr/>
              <a:t>‹#›</a:t>
            </a:fld>
            <a:endParaRPr lang="tr-TR" altLang="tr-TR"/>
          </a:p>
        </p:txBody>
      </p:sp>
    </p:spTree>
    <p:extLst>
      <p:ext uri="{BB962C8B-B14F-4D97-AF65-F5344CB8AC3E}">
        <p14:creationId xmlns:p14="http://schemas.microsoft.com/office/powerpoint/2010/main" val="3385205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ltLang="tr-TR"/>
          </a:p>
        </p:txBody>
      </p:sp>
      <p:sp>
        <p:nvSpPr>
          <p:cNvPr id="5" name="Altbilgi Yer Tutucusu 4"/>
          <p:cNvSpPr>
            <a:spLocks noGrp="1"/>
          </p:cNvSpPr>
          <p:nvPr>
            <p:ph type="ftr" sz="quarter" idx="11"/>
          </p:nvPr>
        </p:nvSpPr>
        <p:spPr/>
        <p:txBody>
          <a:bodyPr/>
          <a:lstStyle>
            <a:lvl1pPr>
              <a:defRPr/>
            </a:lvl1pPr>
          </a:lstStyle>
          <a:p>
            <a:endParaRPr lang="tr-TR" altLang="tr-TR"/>
          </a:p>
        </p:txBody>
      </p:sp>
      <p:sp>
        <p:nvSpPr>
          <p:cNvPr id="6" name="Slayt Numarası Yer Tutucusu 5"/>
          <p:cNvSpPr>
            <a:spLocks noGrp="1"/>
          </p:cNvSpPr>
          <p:nvPr>
            <p:ph type="sldNum" sz="quarter" idx="12"/>
          </p:nvPr>
        </p:nvSpPr>
        <p:spPr/>
        <p:txBody>
          <a:bodyPr/>
          <a:lstStyle>
            <a:lvl1pPr>
              <a:defRPr/>
            </a:lvl1pPr>
          </a:lstStyle>
          <a:p>
            <a:fld id="{C9A9892B-8F07-4369-9E7C-814592830270}" type="slidenum">
              <a:rPr lang="tr-TR" altLang="tr-TR"/>
              <a:pPr/>
              <a:t>‹#›</a:t>
            </a:fld>
            <a:endParaRPr lang="tr-TR" altLang="tr-TR"/>
          </a:p>
        </p:txBody>
      </p:sp>
    </p:spTree>
    <p:extLst>
      <p:ext uri="{BB962C8B-B14F-4D97-AF65-F5344CB8AC3E}">
        <p14:creationId xmlns:p14="http://schemas.microsoft.com/office/powerpoint/2010/main" val="3720549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Veri Yer Tutucusu 2"/>
          <p:cNvSpPr>
            <a:spLocks noGrp="1"/>
          </p:cNvSpPr>
          <p:nvPr>
            <p:ph type="dt" sz="half" idx="10"/>
          </p:nvPr>
        </p:nvSpPr>
        <p:spPr>
          <a:xfrm>
            <a:off x="457200" y="6245225"/>
            <a:ext cx="2133600" cy="476250"/>
          </a:xfrm>
        </p:spPr>
        <p:txBody>
          <a:bodyPr/>
          <a:lstStyle>
            <a:lvl1pPr>
              <a:defRPr/>
            </a:lvl1pPr>
          </a:lstStyle>
          <a:p>
            <a:endParaRPr lang="tr-TR" altLang="tr-TR"/>
          </a:p>
        </p:txBody>
      </p:sp>
      <p:sp>
        <p:nvSpPr>
          <p:cNvPr id="4" name="Altbilgi Yer Tutucusu 3"/>
          <p:cNvSpPr>
            <a:spLocks noGrp="1"/>
          </p:cNvSpPr>
          <p:nvPr>
            <p:ph type="ftr" sz="quarter" idx="11"/>
          </p:nvPr>
        </p:nvSpPr>
        <p:spPr>
          <a:xfrm>
            <a:off x="3124200" y="6245225"/>
            <a:ext cx="2895600" cy="476250"/>
          </a:xfrm>
        </p:spPr>
        <p:txBody>
          <a:bodyPr/>
          <a:lstStyle>
            <a:lvl1pPr>
              <a:defRPr/>
            </a:lvl1pPr>
          </a:lstStyle>
          <a:p>
            <a:endParaRPr lang="tr-TR" altLang="tr-TR"/>
          </a:p>
        </p:txBody>
      </p:sp>
      <p:sp>
        <p:nvSpPr>
          <p:cNvPr id="5" name="Slayt Numarası Yer Tutucusu 4"/>
          <p:cNvSpPr>
            <a:spLocks noGrp="1"/>
          </p:cNvSpPr>
          <p:nvPr>
            <p:ph type="sldNum" sz="quarter" idx="12"/>
          </p:nvPr>
        </p:nvSpPr>
        <p:spPr>
          <a:xfrm>
            <a:off x="6553200" y="6245225"/>
            <a:ext cx="2133600" cy="476250"/>
          </a:xfrm>
        </p:spPr>
        <p:txBody>
          <a:bodyPr/>
          <a:lstStyle>
            <a:lvl1pPr>
              <a:defRPr/>
            </a:lvl1pPr>
          </a:lstStyle>
          <a:p>
            <a:fld id="{66804F72-171A-4CB2-9746-E4F7ED43875C}" type="slidenum">
              <a:rPr lang="tr-TR" altLang="tr-TR"/>
              <a:pPr/>
              <a:t>‹#›</a:t>
            </a:fld>
            <a:endParaRPr lang="tr-TR" altLang="tr-TR"/>
          </a:p>
        </p:txBody>
      </p:sp>
    </p:spTree>
    <p:extLst>
      <p:ext uri="{BB962C8B-B14F-4D97-AF65-F5344CB8AC3E}">
        <p14:creationId xmlns:p14="http://schemas.microsoft.com/office/powerpoint/2010/main" val="1960280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4813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813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4813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4813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52D976C-7AC9-4BBC-8315-ACD7C7F57C99}"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71600" y="1772816"/>
            <a:ext cx="7918450" cy="2376487"/>
          </a:xfrm>
        </p:spPr>
        <p:txBody>
          <a:bodyPr anchor="ctr"/>
          <a:lstStyle/>
          <a:p>
            <a:r>
              <a:rPr lang="tr-TR" altLang="tr-TR" sz="5400" b="1" dirty="0" smtClean="0">
                <a:solidFill>
                  <a:schemeClr val="tx1"/>
                </a:solidFill>
              </a:rPr>
              <a:t>Kamu Ölçmeleri</a:t>
            </a:r>
            <a:br>
              <a:rPr lang="tr-TR" altLang="tr-TR" sz="5400" b="1" dirty="0" smtClean="0">
                <a:solidFill>
                  <a:schemeClr val="tx1"/>
                </a:solidFill>
              </a:rPr>
            </a:br>
            <a:r>
              <a:rPr lang="tr-TR" altLang="tr-TR" sz="5400" b="1" dirty="0" smtClean="0">
                <a:solidFill>
                  <a:schemeClr val="tx1"/>
                </a:solidFill>
              </a:rPr>
              <a:t/>
            </a:r>
            <a:br>
              <a:rPr lang="tr-TR" altLang="tr-TR" sz="5400" b="1" dirty="0" smtClean="0">
                <a:solidFill>
                  <a:schemeClr val="tx1"/>
                </a:solidFill>
              </a:rPr>
            </a:br>
            <a:r>
              <a:rPr lang="tr-TR" altLang="tr-TR" sz="3600" b="1" dirty="0" smtClean="0">
                <a:solidFill>
                  <a:schemeClr val="tx1"/>
                </a:solidFill>
              </a:rPr>
              <a:t>Kadastro-İmar Süreçleri</a:t>
            </a:r>
            <a:endParaRPr lang="tr-TR" altLang="tr-TR" sz="36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899592" y="692696"/>
            <a:ext cx="7884368" cy="5229200"/>
          </a:xfrm>
        </p:spPr>
        <p:txBody>
          <a:bodyPr/>
          <a:lstStyle/>
          <a:p>
            <a:pPr marL="0" indent="0" algn="ctr">
              <a:lnSpc>
                <a:spcPct val="90000"/>
              </a:lnSpc>
              <a:buNone/>
            </a:pPr>
            <a:endParaRPr lang="tr-TR" altLang="tr-TR" sz="1000" dirty="0">
              <a:latin typeface="New York" charset="0"/>
              <a:cs typeface="Times New Roman" panose="02020603050405020304" pitchFamily="18" charset="0"/>
            </a:endParaRPr>
          </a:p>
          <a:p>
            <a:pPr marL="0" indent="0" algn="just">
              <a:lnSpc>
                <a:spcPct val="90000"/>
              </a:lnSpc>
              <a:buNone/>
            </a:pPr>
            <a:r>
              <a:rPr lang="tr-TR" altLang="tr-TR" sz="1600" dirty="0">
                <a:cs typeface="Times New Roman" panose="02020603050405020304" pitchFamily="18" charset="0"/>
              </a:rPr>
              <a:t> </a:t>
            </a:r>
            <a:endParaRPr lang="tr-TR" altLang="tr-TR" sz="1600" dirty="0">
              <a:latin typeface="New York" charset="0"/>
              <a:cs typeface="Times New Roman" panose="02020603050405020304" pitchFamily="18" charset="0"/>
            </a:endParaRPr>
          </a:p>
          <a:p>
            <a:pPr marL="0" indent="0" algn="just">
              <a:lnSpc>
                <a:spcPct val="90000"/>
              </a:lnSpc>
              <a:buNone/>
            </a:pPr>
            <a:r>
              <a:rPr lang="tr-TR" altLang="tr-TR" sz="1600" b="1" dirty="0">
                <a:cs typeface="Times New Roman" panose="02020603050405020304" pitchFamily="18" charset="0"/>
              </a:rPr>
              <a:t>KANUNLAR</a:t>
            </a:r>
          </a:p>
          <a:p>
            <a:pPr marL="0" indent="0" algn="just">
              <a:lnSpc>
                <a:spcPct val="90000"/>
              </a:lnSpc>
              <a:buNone/>
            </a:pPr>
            <a:r>
              <a:rPr lang="tr-TR" altLang="tr-TR" sz="1600" dirty="0">
                <a:cs typeface="Times New Roman" panose="02020603050405020304" pitchFamily="18" charset="0"/>
              </a:rPr>
              <a:t> </a:t>
            </a:r>
          </a:p>
          <a:p>
            <a:pPr marL="0" indent="0" algn="just">
              <a:lnSpc>
                <a:spcPct val="90000"/>
              </a:lnSpc>
              <a:buNone/>
            </a:pPr>
            <a:r>
              <a:rPr lang="tr-TR" altLang="tr-TR" sz="1600" dirty="0">
                <a:cs typeface="Times New Roman" panose="02020603050405020304" pitchFamily="18" charset="0"/>
              </a:rPr>
              <a:t> </a:t>
            </a:r>
            <a:r>
              <a:rPr lang="tr-TR" altLang="tr-TR" sz="1600" b="1" dirty="0">
                <a:cs typeface="Times New Roman" panose="02020603050405020304" pitchFamily="18" charset="0"/>
              </a:rPr>
              <a:t>KADASTRO KANUNU</a:t>
            </a:r>
          </a:p>
          <a:p>
            <a:pPr marL="0" indent="0" algn="just">
              <a:lnSpc>
                <a:spcPct val="90000"/>
              </a:lnSpc>
              <a:buNone/>
            </a:pPr>
            <a:r>
              <a:rPr lang="tr-TR" altLang="tr-TR" sz="1600" dirty="0">
                <a:cs typeface="Times New Roman" panose="02020603050405020304" pitchFamily="18" charset="0"/>
              </a:rPr>
              <a:t>Kanun No: 3402, Kabul Tarihi: 21.06.1987, Resmî Gazete: 09.07.1987/19512, Yürürlük Tarihi: 10.10.1987. (ve Bu kanunda değişiklik yapılmasına dair 5304 sayılı Kanun)</a:t>
            </a:r>
            <a:endParaRPr lang="tr-TR" altLang="tr-TR" sz="1600" dirty="0">
              <a:latin typeface="New York" charset="0"/>
              <a:cs typeface="Times New Roman" panose="02020603050405020304" pitchFamily="18" charset="0"/>
            </a:endParaRPr>
          </a:p>
          <a:p>
            <a:pPr marL="0" indent="0" algn="just">
              <a:lnSpc>
                <a:spcPct val="90000"/>
              </a:lnSpc>
              <a:buNone/>
            </a:pPr>
            <a:r>
              <a:rPr lang="tr-TR" altLang="tr-TR" sz="1600" dirty="0">
                <a:cs typeface="Times New Roman" panose="02020603050405020304" pitchFamily="18" charset="0"/>
              </a:rPr>
              <a:t> </a:t>
            </a:r>
            <a:endParaRPr lang="tr-TR" altLang="tr-TR" sz="1600" dirty="0">
              <a:latin typeface="New York" charset="0"/>
              <a:cs typeface="Times New Roman" panose="02020603050405020304" pitchFamily="18" charset="0"/>
            </a:endParaRPr>
          </a:p>
          <a:p>
            <a:pPr marL="0" indent="0" algn="just">
              <a:lnSpc>
                <a:spcPct val="90000"/>
              </a:lnSpc>
              <a:buNone/>
            </a:pPr>
            <a:r>
              <a:rPr lang="tr-TR" altLang="tr-TR" sz="1600" b="1" dirty="0">
                <a:cs typeface="Times New Roman" panose="02020603050405020304" pitchFamily="18" charset="0"/>
              </a:rPr>
              <a:t>TAPULAMA VE KADASTRO PAFTALARININ YENİLENMESİ HAKKINDA KANUN</a:t>
            </a:r>
          </a:p>
          <a:p>
            <a:pPr marL="0" indent="0" algn="just">
              <a:lnSpc>
                <a:spcPct val="90000"/>
              </a:lnSpc>
              <a:buNone/>
            </a:pPr>
            <a:r>
              <a:rPr lang="tr-TR" altLang="tr-TR" sz="1600" dirty="0" smtClean="0">
                <a:cs typeface="Times New Roman" panose="02020603050405020304" pitchFamily="18" charset="0"/>
              </a:rPr>
              <a:t>Kanun </a:t>
            </a:r>
            <a:r>
              <a:rPr lang="tr-TR" altLang="tr-TR" sz="1600" dirty="0">
                <a:cs typeface="Times New Roman" panose="02020603050405020304" pitchFamily="18" charset="0"/>
              </a:rPr>
              <a:t>No: 2859, Kabul Tarihi: 23.06.1983, Resmî Gazete: 25.06.1983 / 18088</a:t>
            </a:r>
            <a:r>
              <a:rPr lang="tr-TR" altLang="tr-TR" sz="1600" dirty="0" smtClean="0">
                <a:cs typeface="Times New Roman" panose="02020603050405020304" pitchFamily="18" charset="0"/>
              </a:rPr>
              <a:t>.</a:t>
            </a:r>
            <a:endParaRPr lang="tr-TR" altLang="tr-TR" sz="1600" dirty="0">
              <a:latin typeface="New York"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1043608" y="332656"/>
            <a:ext cx="6534820" cy="4824536"/>
          </a:xfrm>
        </p:spPr>
        <p:txBody>
          <a:bodyPr/>
          <a:lstStyle/>
          <a:p>
            <a:pPr algn="just">
              <a:lnSpc>
                <a:spcPct val="90000"/>
              </a:lnSpc>
            </a:pPr>
            <a:endParaRPr lang="tr-TR" altLang="tr-TR" sz="1100" b="1" dirty="0"/>
          </a:p>
          <a:p>
            <a:pPr algn="just">
              <a:lnSpc>
                <a:spcPct val="90000"/>
              </a:lnSpc>
            </a:pPr>
            <a:r>
              <a:rPr lang="tr-TR" altLang="tr-TR" sz="1100" b="1" dirty="0"/>
              <a:t>KADASTRONUN </a:t>
            </a:r>
            <a:r>
              <a:rPr lang="tr-TR" altLang="tr-TR" sz="1100" b="1" dirty="0">
                <a:cs typeface="Times New Roman" panose="02020603050405020304" pitchFamily="18" charset="0"/>
              </a:rPr>
              <a:t>SÖZLÜK ANLAMI:</a:t>
            </a:r>
            <a:r>
              <a:rPr lang="tr-TR" altLang="tr-TR" sz="1100" dirty="0">
                <a:cs typeface="Times New Roman" panose="02020603050405020304" pitchFamily="18" charset="0"/>
              </a:rPr>
              <a:t>  </a:t>
            </a:r>
            <a:endParaRPr lang="tr-TR" altLang="tr-TR" sz="1100" dirty="0"/>
          </a:p>
          <a:p>
            <a:pPr algn="just">
              <a:lnSpc>
                <a:spcPct val="90000"/>
              </a:lnSpc>
            </a:pPr>
            <a:endParaRPr lang="tr-TR" altLang="tr-TR" sz="1100" dirty="0"/>
          </a:p>
          <a:p>
            <a:pPr algn="just">
              <a:lnSpc>
                <a:spcPct val="90000"/>
              </a:lnSpc>
            </a:pPr>
            <a:r>
              <a:rPr lang="tr-TR" altLang="tr-TR" sz="1200" b="1" dirty="0"/>
              <a:t>“</a:t>
            </a:r>
            <a:r>
              <a:rPr lang="tr-TR" altLang="tr-TR" sz="1200" b="1" dirty="0">
                <a:cs typeface="Times New Roman" panose="02020603050405020304" pitchFamily="18" charset="0"/>
              </a:rPr>
              <a:t>Bir ülkedeki arazi ve mülklerin yerini, Yüzölçümünü sınırlarını belirtip planlama işi.</a:t>
            </a:r>
            <a:r>
              <a:rPr lang="tr-TR" altLang="tr-TR" sz="1200" b="1" dirty="0"/>
              <a:t>”</a:t>
            </a:r>
            <a:r>
              <a:rPr lang="tr-TR" altLang="tr-TR" sz="1200" dirty="0">
                <a:cs typeface="Times New Roman" panose="02020603050405020304" pitchFamily="18" charset="0"/>
              </a:rPr>
              <a:t>	</a:t>
            </a:r>
            <a:r>
              <a:rPr lang="tr-TR" altLang="tr-TR" sz="1100" dirty="0">
                <a:cs typeface="Times New Roman" panose="02020603050405020304" pitchFamily="18" charset="0"/>
              </a:rPr>
              <a:t>							</a:t>
            </a:r>
            <a:endParaRPr lang="tr-TR" altLang="tr-TR" sz="1100" dirty="0"/>
          </a:p>
          <a:p>
            <a:pPr algn="just">
              <a:lnSpc>
                <a:spcPct val="90000"/>
              </a:lnSpc>
            </a:pPr>
            <a:r>
              <a:rPr lang="tr-TR" altLang="tr-TR" sz="1100" b="1" dirty="0">
                <a:cs typeface="Times New Roman" panose="02020603050405020304" pitchFamily="18" charset="0"/>
              </a:rPr>
              <a:t>KADASTRO TANIMI</a:t>
            </a:r>
            <a:r>
              <a:rPr lang="tr-TR" altLang="tr-TR" sz="1100" dirty="0"/>
              <a:t> </a:t>
            </a:r>
          </a:p>
          <a:p>
            <a:pPr algn="just">
              <a:lnSpc>
                <a:spcPct val="90000"/>
              </a:lnSpc>
              <a:buFontTx/>
              <a:buNone/>
            </a:pPr>
            <a:endParaRPr lang="tr-TR" altLang="tr-TR" sz="1100" dirty="0"/>
          </a:p>
          <a:p>
            <a:pPr algn="just">
              <a:lnSpc>
                <a:spcPct val="90000"/>
              </a:lnSpc>
            </a:pPr>
            <a:r>
              <a:rPr lang="tr-TR" altLang="tr-TR" sz="1100" dirty="0"/>
              <a:t>2</a:t>
            </a:r>
            <a:r>
              <a:rPr lang="tr-TR" altLang="tr-TR" sz="1100" dirty="0">
                <a:cs typeface="Times New Roman" panose="02020603050405020304" pitchFamily="18" charset="0"/>
              </a:rPr>
              <a:t>709 (1982) </a:t>
            </a:r>
            <a:r>
              <a:rPr lang="tr-TR" altLang="tr-TR" sz="1100" b="1" dirty="0" err="1">
                <a:cs typeface="Times New Roman" panose="02020603050405020304" pitchFamily="18" charset="0"/>
              </a:rPr>
              <a:t>ANAYASA</a:t>
            </a:r>
            <a:r>
              <a:rPr lang="tr-TR" altLang="tr-TR" sz="1100" dirty="0" err="1">
                <a:cs typeface="Times New Roman" panose="02020603050405020304" pitchFamily="18" charset="0"/>
              </a:rPr>
              <a:t>'da</a:t>
            </a:r>
            <a:r>
              <a:rPr lang="tr-TR" altLang="tr-TR" sz="1100" dirty="0">
                <a:cs typeface="Times New Roman" panose="02020603050405020304" pitchFamily="18" charset="0"/>
              </a:rPr>
              <a:t> (m. 35)</a:t>
            </a:r>
            <a:endParaRPr lang="tr-TR" altLang="tr-TR" sz="1100" dirty="0"/>
          </a:p>
          <a:p>
            <a:pPr algn="just">
              <a:lnSpc>
                <a:spcPct val="90000"/>
              </a:lnSpc>
            </a:pPr>
            <a:endParaRPr lang="tr-TR" altLang="tr-TR" sz="1100" dirty="0"/>
          </a:p>
          <a:p>
            <a:pPr algn="just">
              <a:lnSpc>
                <a:spcPct val="90000"/>
              </a:lnSpc>
            </a:pPr>
            <a:r>
              <a:rPr lang="tr-TR" altLang="tr-TR" sz="1100" dirty="0"/>
              <a:t>“Herkes mülkiyet ve miras haklarına sahiptir. Bu haklar ancak </a:t>
            </a:r>
            <a:r>
              <a:rPr lang="tr-TR" altLang="tr-TR" sz="1100" dirty="0" err="1"/>
              <a:t>kamuyararı</a:t>
            </a:r>
            <a:r>
              <a:rPr lang="tr-TR" altLang="tr-TR" sz="1100" dirty="0"/>
              <a:t> amacıyla, kanunla sınırlanabilir. Mülkiyet hakkının kullanılması toplum yararına aykırı olamaz.” </a:t>
            </a:r>
          </a:p>
          <a:p>
            <a:pPr algn="just">
              <a:lnSpc>
                <a:spcPct val="90000"/>
              </a:lnSpc>
            </a:pPr>
            <a:endParaRPr lang="tr-TR" altLang="tr-TR" sz="1100" dirty="0">
              <a:latin typeface="New York" charset="0"/>
            </a:endParaRPr>
          </a:p>
          <a:p>
            <a:pPr algn="just">
              <a:lnSpc>
                <a:spcPct val="90000"/>
              </a:lnSpc>
            </a:pPr>
            <a:r>
              <a:rPr lang="tr-TR" altLang="tr-TR" sz="1100" dirty="0"/>
              <a:t>4721</a:t>
            </a:r>
            <a:r>
              <a:rPr lang="tr-TR" altLang="tr-TR" sz="1100" dirty="0">
                <a:cs typeface="Times New Roman" panose="02020603050405020304" pitchFamily="18" charset="0"/>
              </a:rPr>
              <a:t> (</a:t>
            </a:r>
            <a:r>
              <a:rPr lang="tr-TR" altLang="tr-TR" sz="1100" dirty="0"/>
              <a:t>2002</a:t>
            </a:r>
            <a:r>
              <a:rPr lang="tr-TR" altLang="tr-TR" sz="1100" dirty="0">
                <a:cs typeface="Times New Roman" panose="02020603050405020304" pitchFamily="18" charset="0"/>
              </a:rPr>
              <a:t>) </a:t>
            </a:r>
            <a:r>
              <a:rPr lang="tr-TR" altLang="tr-TR" sz="1100" b="1" dirty="0">
                <a:cs typeface="Times New Roman" panose="02020603050405020304" pitchFamily="18" charset="0"/>
              </a:rPr>
              <a:t>MEDENİ </a:t>
            </a:r>
            <a:r>
              <a:rPr lang="tr-TR" altLang="tr-TR" sz="1100" b="1" dirty="0" err="1">
                <a:cs typeface="Times New Roman" panose="02020603050405020304" pitchFamily="18" charset="0"/>
              </a:rPr>
              <a:t>KANUN'</a:t>
            </a:r>
            <a:r>
              <a:rPr lang="tr-TR" altLang="tr-TR" sz="1100" dirty="0" err="1">
                <a:cs typeface="Times New Roman" panose="02020603050405020304" pitchFamily="18" charset="0"/>
              </a:rPr>
              <a:t>da</a:t>
            </a:r>
            <a:r>
              <a:rPr lang="tr-TR" altLang="tr-TR" sz="1100" dirty="0">
                <a:cs typeface="Times New Roman" panose="02020603050405020304" pitchFamily="18" charset="0"/>
              </a:rPr>
              <a:t> (m. </a:t>
            </a:r>
            <a:r>
              <a:rPr lang="tr-TR" altLang="tr-TR" sz="1100" dirty="0"/>
              <a:t>719</a:t>
            </a:r>
            <a:r>
              <a:rPr lang="tr-TR" altLang="tr-TR" sz="1100" dirty="0">
                <a:cs typeface="Times New Roman" panose="02020603050405020304" pitchFamily="18" charset="0"/>
              </a:rPr>
              <a:t>)</a:t>
            </a:r>
            <a:endParaRPr lang="tr-TR" altLang="tr-TR" sz="1100" dirty="0"/>
          </a:p>
          <a:p>
            <a:pPr algn="just">
              <a:lnSpc>
                <a:spcPct val="90000"/>
              </a:lnSpc>
            </a:pPr>
            <a:endParaRPr lang="tr-TR" altLang="tr-TR" sz="1100" dirty="0"/>
          </a:p>
          <a:p>
            <a:pPr algn="just">
              <a:lnSpc>
                <a:spcPct val="90000"/>
              </a:lnSpc>
            </a:pPr>
            <a:r>
              <a:rPr lang="tr-TR" altLang="tr-TR" sz="1100" dirty="0">
                <a:latin typeface="New York" charset="0"/>
              </a:rPr>
              <a:t>“Taşınmazın sınırları, tapu planları ve arz  üzerindeki sınır işaretleriyle belirlenir. Tapu planları ile arz üzerindeki işaretler birbirini tutmazsa, asıl olan plandaki sınırdır. Bu kural, yetkili makamlarca heyelan bölgesi olduğu belirlenen yörelerde uygulanmaz.”</a:t>
            </a:r>
          </a:p>
          <a:p>
            <a:pPr algn="just">
              <a:lnSpc>
                <a:spcPct val="90000"/>
              </a:lnSpc>
            </a:pPr>
            <a:endParaRPr lang="tr-TR" altLang="tr-TR" sz="1100" dirty="0">
              <a:latin typeface="New York" charset="0"/>
            </a:endParaRPr>
          </a:p>
          <a:p>
            <a:pPr algn="just">
              <a:lnSpc>
                <a:spcPct val="90000"/>
              </a:lnSpc>
            </a:pPr>
            <a:r>
              <a:rPr lang="tr-TR" altLang="tr-TR" sz="1100" dirty="0">
                <a:cs typeface="Times New Roman" panose="02020603050405020304" pitchFamily="18" charset="0"/>
              </a:rPr>
              <a:t>3402 (1987) </a:t>
            </a:r>
            <a:r>
              <a:rPr lang="tr-TR" altLang="tr-TR" sz="1100" b="1" dirty="0">
                <a:cs typeface="Times New Roman" panose="02020603050405020304" pitchFamily="18" charset="0"/>
              </a:rPr>
              <a:t>KAD</a:t>
            </a:r>
            <a:r>
              <a:rPr lang="tr-TR" altLang="tr-TR" sz="1100" b="1" dirty="0"/>
              <a:t>ASTRO</a:t>
            </a:r>
            <a:r>
              <a:rPr lang="tr-TR" altLang="tr-TR" sz="1100" b="1" dirty="0">
                <a:cs typeface="Times New Roman" panose="02020603050405020304" pitchFamily="18" charset="0"/>
              </a:rPr>
              <a:t> </a:t>
            </a:r>
            <a:r>
              <a:rPr lang="tr-TR" altLang="tr-TR" sz="1100" b="1" dirty="0" err="1">
                <a:cs typeface="Times New Roman" panose="02020603050405020304" pitchFamily="18" charset="0"/>
              </a:rPr>
              <a:t>KANUNU'</a:t>
            </a:r>
            <a:r>
              <a:rPr lang="tr-TR" altLang="tr-TR" sz="1100" dirty="0" err="1">
                <a:cs typeface="Times New Roman" panose="02020603050405020304" pitchFamily="18" charset="0"/>
              </a:rPr>
              <a:t>nda</a:t>
            </a:r>
            <a:r>
              <a:rPr lang="tr-TR" altLang="tr-TR" sz="1100" dirty="0">
                <a:cs typeface="Times New Roman" panose="02020603050405020304" pitchFamily="18" charset="0"/>
              </a:rPr>
              <a:t> (m. 1) 5304 SAYILI KANUNLA DEĞİŞİK 3402 SAYILI KADASTRO KANUNU</a:t>
            </a:r>
            <a:r>
              <a:rPr lang="tr-TR" altLang="tr-TR" sz="1100" dirty="0"/>
              <a:t> Madde 1 – (Değişik: 22/2/2005 – 5304/1 </a:t>
            </a:r>
            <a:r>
              <a:rPr lang="tr-TR" altLang="tr-TR" sz="1100" dirty="0" err="1"/>
              <a:t>md.</a:t>
            </a:r>
            <a:r>
              <a:rPr lang="tr-TR" altLang="tr-TR" sz="1100" dirty="0"/>
              <a:t>)</a:t>
            </a:r>
          </a:p>
          <a:p>
            <a:pPr algn="just">
              <a:lnSpc>
                <a:spcPct val="90000"/>
              </a:lnSpc>
            </a:pPr>
            <a:endParaRPr lang="tr-TR" altLang="tr-TR" sz="1100" dirty="0"/>
          </a:p>
          <a:p>
            <a:pPr algn="just">
              <a:lnSpc>
                <a:spcPct val="90000"/>
              </a:lnSpc>
            </a:pPr>
            <a:r>
              <a:rPr lang="tr-TR" altLang="tr-TR" sz="1100" b="1" dirty="0"/>
              <a:t>“Bu Kanunun amacı, ülke koordinat sistemine göre memleketin </a:t>
            </a:r>
            <a:r>
              <a:rPr lang="tr-TR" altLang="tr-TR" sz="1100" b="1" dirty="0" err="1"/>
              <a:t>kadastral</a:t>
            </a:r>
            <a:r>
              <a:rPr lang="tr-TR" altLang="tr-TR" sz="1100" b="1" dirty="0"/>
              <a:t> veya </a:t>
            </a:r>
            <a:r>
              <a:rPr lang="tr-TR" altLang="tr-TR" sz="1100" b="1" dirty="0" err="1"/>
              <a:t>topoğrafik</a:t>
            </a:r>
            <a:r>
              <a:rPr lang="tr-TR" altLang="tr-TR" sz="1100" b="1" dirty="0"/>
              <a:t> </a:t>
            </a:r>
            <a:r>
              <a:rPr lang="tr-TR" altLang="tr-TR" sz="1100" b="1" dirty="0" err="1"/>
              <a:t>kadastral</a:t>
            </a:r>
            <a:r>
              <a:rPr lang="tr-TR" altLang="tr-TR" sz="1100" b="1" dirty="0"/>
              <a:t> haritasına dayalı olarak taşınmaz malların sınırlarını arazi ve harita üzerinde belirterek hukukî durumlarını tespit etmek suretiyle 4721 sayılı Türk Medeni Kanununun öngördüğü tapu sicilini kurmak, mekânsal bilgi sisteminin alt yapısını oluşturmaktır.”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additive="base">
                                        <p:cTn id="7"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3" end="3"/>
                                            </p:txEl>
                                          </p:spTgt>
                                        </p:tgtEl>
                                        <p:attrNameLst>
                                          <p:attrName>style.visibility</p:attrName>
                                        </p:attrNameLst>
                                      </p:cBhvr>
                                      <p:to>
                                        <p:strVal val="visible"/>
                                      </p:to>
                                    </p:set>
                                    <p:anim calcmode="lin" valueType="num">
                                      <p:cBhvr additive="base">
                                        <p:cTn id="13"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anim calcmode="lin" valueType="num">
                                      <p:cBhvr additive="base">
                                        <p:cTn id="19"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5">
                                            <p:txEl>
                                              <p:pRg st="6" end="6"/>
                                            </p:txEl>
                                          </p:spTgt>
                                        </p:tgtEl>
                                        <p:attrNameLst>
                                          <p:attrName>style.visibility</p:attrName>
                                        </p:attrNameLst>
                                      </p:cBhvr>
                                      <p:to>
                                        <p:strVal val="visible"/>
                                      </p:to>
                                    </p:set>
                                    <p:anim calcmode="lin" valueType="num">
                                      <p:cBhvr additive="base">
                                        <p:cTn id="25"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5">
                                            <p:txEl>
                                              <p:pRg st="8" end="8"/>
                                            </p:txEl>
                                          </p:spTgt>
                                        </p:tgtEl>
                                        <p:attrNameLst>
                                          <p:attrName>style.visibility</p:attrName>
                                        </p:attrNameLst>
                                      </p:cBhvr>
                                      <p:to>
                                        <p:strVal val="visible"/>
                                      </p:to>
                                    </p:set>
                                    <p:anim calcmode="lin" valueType="num">
                                      <p:cBhvr additive="base">
                                        <p:cTn id="31" dur="500" fill="hold"/>
                                        <p:tgtEl>
                                          <p:spTgt spid="8195">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
                                            <p:txEl>
                                              <p:pRg st="10" end="10"/>
                                            </p:txEl>
                                          </p:spTgt>
                                        </p:tgtEl>
                                        <p:attrNameLst>
                                          <p:attrName>style.visibility</p:attrName>
                                        </p:attrNameLst>
                                      </p:cBhvr>
                                      <p:to>
                                        <p:strVal val="visible"/>
                                      </p:to>
                                    </p:set>
                                    <p:anim calcmode="lin" valueType="num">
                                      <p:cBhvr additive="base">
                                        <p:cTn id="37" dur="500" fill="hold"/>
                                        <p:tgtEl>
                                          <p:spTgt spid="8195">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5">
                                            <p:txEl>
                                              <p:pRg st="12" end="12"/>
                                            </p:txEl>
                                          </p:spTgt>
                                        </p:tgtEl>
                                        <p:attrNameLst>
                                          <p:attrName>style.visibility</p:attrName>
                                        </p:attrNameLst>
                                      </p:cBhvr>
                                      <p:to>
                                        <p:strVal val="visible"/>
                                      </p:to>
                                    </p:set>
                                    <p:anim calcmode="lin" valueType="num">
                                      <p:cBhvr additive="base">
                                        <p:cTn id="43" dur="500" fill="hold"/>
                                        <p:tgtEl>
                                          <p:spTgt spid="8195">
                                            <p:txEl>
                                              <p:pRg st="12" end="12"/>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5">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95">
                                            <p:txEl>
                                              <p:pRg st="14" end="14"/>
                                            </p:txEl>
                                          </p:spTgt>
                                        </p:tgtEl>
                                        <p:attrNameLst>
                                          <p:attrName>style.visibility</p:attrName>
                                        </p:attrNameLst>
                                      </p:cBhvr>
                                      <p:to>
                                        <p:strVal val="visible"/>
                                      </p:to>
                                    </p:set>
                                    <p:anim calcmode="lin" valueType="num">
                                      <p:cBhvr additive="base">
                                        <p:cTn id="49" dur="500" fill="hold"/>
                                        <p:tgtEl>
                                          <p:spTgt spid="8195">
                                            <p:txEl>
                                              <p:pRg st="14" end="14"/>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95">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827584" y="548680"/>
            <a:ext cx="7632973" cy="5472336"/>
          </a:xfrm>
        </p:spPr>
        <p:txBody>
          <a:bodyPr/>
          <a:lstStyle/>
          <a:p>
            <a:pPr>
              <a:lnSpc>
                <a:spcPct val="90000"/>
              </a:lnSpc>
              <a:buFontTx/>
              <a:buNone/>
            </a:pPr>
            <a:r>
              <a:rPr lang="tr-TR" altLang="tr-TR" sz="1800" dirty="0"/>
              <a:t>21 Haziran 1987 tarih ve 3402 sayılı Kanuna göre kadastronun amacı, Türk Medeni Kanunun hükümlerine uygun olarak taşınmaz malların mülkiyet haklarını tesis etmek ve </a:t>
            </a:r>
            <a:r>
              <a:rPr lang="tr-TR" altLang="tr-TR" sz="1800" dirty="0" err="1"/>
              <a:t>kadastral</a:t>
            </a:r>
            <a:r>
              <a:rPr lang="tr-TR" altLang="tr-TR" sz="1800" dirty="0"/>
              <a:t> haritalarını yapmaktır. </a:t>
            </a:r>
          </a:p>
          <a:p>
            <a:pPr>
              <a:lnSpc>
                <a:spcPct val="90000"/>
              </a:lnSpc>
              <a:buFontTx/>
              <a:buNone/>
            </a:pPr>
            <a:endParaRPr lang="tr-TR" altLang="tr-TR" sz="1800" dirty="0"/>
          </a:p>
          <a:p>
            <a:pPr>
              <a:lnSpc>
                <a:spcPct val="90000"/>
              </a:lnSpc>
              <a:buFontTx/>
              <a:buNone/>
            </a:pPr>
            <a:r>
              <a:rPr lang="tr-TR" altLang="tr-TR" sz="1800" dirty="0"/>
              <a:t>Bu çalışmalar sonucunda parsellerin geometrik konumları ve hukuksal durumları belirlenmekte ve Devletin sorumluluğu altında modern tapu sicili oluşturulmaktadır.</a:t>
            </a:r>
          </a:p>
          <a:p>
            <a:pPr>
              <a:lnSpc>
                <a:spcPct val="90000"/>
              </a:lnSpc>
              <a:buFontTx/>
              <a:buNone/>
            </a:pPr>
            <a:endParaRPr lang="tr-TR" altLang="tr-TR" sz="1800" dirty="0"/>
          </a:p>
          <a:p>
            <a:pPr>
              <a:lnSpc>
                <a:spcPct val="90000"/>
              </a:lnSpc>
              <a:buFontTx/>
              <a:buNone/>
            </a:pPr>
            <a:r>
              <a:rPr lang="tr-TR" altLang="tr-TR" sz="1800" dirty="0"/>
              <a:t>Bu tanımlama çerçevesinde; </a:t>
            </a:r>
          </a:p>
          <a:p>
            <a:pPr>
              <a:lnSpc>
                <a:spcPct val="90000"/>
              </a:lnSpc>
              <a:buFontTx/>
              <a:buNone/>
            </a:pPr>
            <a:r>
              <a:rPr lang="tr-TR" altLang="tr-TR" sz="1800" dirty="0"/>
              <a:t>Tapulu gayrimenkullerin tapularının yenilenmesi, </a:t>
            </a:r>
          </a:p>
          <a:p>
            <a:pPr>
              <a:lnSpc>
                <a:spcPct val="90000"/>
              </a:lnSpc>
              <a:buFontTx/>
              <a:buNone/>
            </a:pPr>
            <a:r>
              <a:rPr lang="tr-TR" altLang="tr-TR" sz="1800" dirty="0"/>
              <a:t>Tapusuz gayrimenkullerin tapuya bağlanması, </a:t>
            </a:r>
          </a:p>
          <a:p>
            <a:pPr>
              <a:lnSpc>
                <a:spcPct val="90000"/>
              </a:lnSpc>
              <a:buFontTx/>
              <a:buNone/>
            </a:pPr>
            <a:r>
              <a:rPr lang="tr-TR" altLang="tr-TR" sz="1800" dirty="0"/>
              <a:t>Yaşatma, güncel tutma, Yenileme, </a:t>
            </a:r>
          </a:p>
          <a:p>
            <a:pPr>
              <a:lnSpc>
                <a:spcPct val="90000"/>
              </a:lnSpc>
              <a:buFontTx/>
              <a:buNone/>
            </a:pPr>
            <a:r>
              <a:rPr lang="tr-TR" altLang="tr-TR" sz="1800" dirty="0"/>
              <a:t>Tescile konu her türlü harita ve planların kontrolü ve arşivlenmesi, </a:t>
            </a:r>
          </a:p>
          <a:p>
            <a:pPr>
              <a:lnSpc>
                <a:spcPct val="90000"/>
              </a:lnSpc>
              <a:buFontTx/>
              <a:buNone/>
            </a:pPr>
            <a:r>
              <a:rPr lang="tr-TR" altLang="tr-TR" sz="1800" dirty="0"/>
              <a:t>Taleplerin karşılanması, </a:t>
            </a:r>
          </a:p>
          <a:p>
            <a:pPr>
              <a:lnSpc>
                <a:spcPct val="90000"/>
              </a:lnSpc>
              <a:buFontTx/>
              <a:buNone/>
            </a:pPr>
            <a:r>
              <a:rPr lang="tr-TR" altLang="tr-TR" sz="1800" dirty="0"/>
              <a:t>Kadastronun kapsamındaki hizmetler arasında bulunmaktadır.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251520" y="1412776"/>
            <a:ext cx="8713788" cy="4896272"/>
          </a:xfrm>
        </p:spPr>
        <p:txBody>
          <a:bodyPr/>
          <a:lstStyle/>
          <a:p>
            <a:pPr>
              <a:lnSpc>
                <a:spcPct val="90000"/>
              </a:lnSpc>
              <a:buFontTx/>
              <a:buNone/>
            </a:pPr>
            <a:r>
              <a:rPr lang="tr-TR" altLang="tr-TR" sz="1400" b="1" dirty="0"/>
              <a:t>ARAZİ:  </a:t>
            </a:r>
            <a:r>
              <a:rPr lang="tr-TR" altLang="tr-TR" sz="1400" dirty="0"/>
              <a:t>Sınırları yeterli vasıtalarla belirlenmiş, yatay ve düşey sınırları bulunan zemin parçasıdır. </a:t>
            </a:r>
          </a:p>
          <a:p>
            <a:pPr>
              <a:lnSpc>
                <a:spcPct val="90000"/>
              </a:lnSpc>
              <a:buFontTx/>
              <a:buNone/>
            </a:pPr>
            <a:r>
              <a:rPr lang="tr-TR" altLang="tr-TR" sz="1400" b="1" dirty="0"/>
              <a:t>ARSA: </a:t>
            </a:r>
            <a:r>
              <a:rPr lang="tr-TR" altLang="tr-TR" sz="1400" dirty="0"/>
              <a:t> Belediye ve mücavir alan sınırları veya köy yerleşik alanlarında yapılan planlarla iskan (yapılaşma) sahası olarak ayrılmış yerlerde bulunan arazi parçalarına arsa denir. </a:t>
            </a:r>
          </a:p>
          <a:p>
            <a:pPr>
              <a:lnSpc>
                <a:spcPct val="90000"/>
              </a:lnSpc>
              <a:buFontTx/>
              <a:buNone/>
            </a:pPr>
            <a:r>
              <a:rPr lang="tr-TR" altLang="tr-TR" sz="1400" b="1" dirty="0"/>
              <a:t>ARSA PAYI</a:t>
            </a:r>
            <a:r>
              <a:rPr lang="tr-TR" altLang="tr-TR" sz="1400" dirty="0"/>
              <a:t>: Kat irtifakı veya kat mülkiyeti kurulmuş binalarda her bir bağımsız bölüme tahsis edilmiş zemindeki (arsadaki) ortak mülkiyet payına arsa payı denir. </a:t>
            </a:r>
          </a:p>
          <a:p>
            <a:pPr>
              <a:lnSpc>
                <a:spcPct val="90000"/>
              </a:lnSpc>
              <a:buFontTx/>
              <a:buNone/>
            </a:pPr>
            <a:r>
              <a:rPr lang="tr-TR" altLang="tr-TR" sz="1400" b="1" dirty="0"/>
              <a:t>AYNİ HAKLAR:</a:t>
            </a:r>
            <a:r>
              <a:rPr lang="tr-TR" altLang="tr-TR" sz="1400" dirty="0"/>
              <a:t>  Kişilerin eşya üzerinde doğrudan doğruya hakimiyetini sağlayan ve bu nedenle herkese karşı ileri sürülebilen haklardır. Örnek: Mülkiyet hakkı. </a:t>
            </a:r>
          </a:p>
          <a:p>
            <a:pPr>
              <a:lnSpc>
                <a:spcPct val="90000"/>
              </a:lnSpc>
              <a:buFontTx/>
              <a:buNone/>
            </a:pPr>
            <a:r>
              <a:rPr lang="tr-TR" altLang="tr-TR" sz="1400" b="1" dirty="0"/>
              <a:t>BAĞIMSIZ BÖLÜM:</a:t>
            </a:r>
            <a:r>
              <a:rPr lang="tr-TR" altLang="tr-TR" sz="1400" dirty="0"/>
              <a:t>  Kat mülkiyeti veya kat irtifakı kurulmuş yerlerde ana gayrimenkulün ayrı ayrı ve başlı başına kullanılmaya elverişli olan ve her biri kat mülkiyeti kütüğünde ayrı bir sayfaya tescil edilen konut, dükkan, mağaza gibi bağımsız mülkiyete konu bölümlerine bağımsız bölüm denir. </a:t>
            </a:r>
          </a:p>
          <a:p>
            <a:pPr>
              <a:lnSpc>
                <a:spcPct val="90000"/>
              </a:lnSpc>
              <a:buFontTx/>
              <a:buNone/>
            </a:pPr>
            <a:r>
              <a:rPr lang="tr-TR" altLang="tr-TR" sz="1400" b="1" dirty="0" smtClean="0"/>
              <a:t>CİNS </a:t>
            </a:r>
            <a:r>
              <a:rPr lang="tr-TR" altLang="tr-TR" sz="1400" b="1" dirty="0"/>
              <a:t>DEĞİŞİKLİĞİ:</a:t>
            </a:r>
            <a:r>
              <a:rPr lang="tr-TR" altLang="tr-TR" sz="1400" dirty="0"/>
              <a:t>  Bir taşınmazın cinsinin yapısız iken yapılı veya yapılı iken yapısız hale, bağ, bahçe ve benzeri iken arsa ve arazi, arsa ve arazi veya yapılı iken bağ, bahçe ve benzeri duruma dönüştürmek için paftasında ve tapu sicilinde yapılan işlemdir. </a:t>
            </a:r>
          </a:p>
        </p:txBody>
      </p:sp>
      <p:sp>
        <p:nvSpPr>
          <p:cNvPr id="2" name="Dikdörtgen 1"/>
          <p:cNvSpPr/>
          <p:nvPr/>
        </p:nvSpPr>
        <p:spPr>
          <a:xfrm>
            <a:off x="2699792" y="476672"/>
            <a:ext cx="2877839" cy="369332"/>
          </a:xfrm>
          <a:prstGeom prst="rect">
            <a:avLst/>
          </a:prstGeom>
        </p:spPr>
        <p:txBody>
          <a:bodyPr wrap="none">
            <a:spAutoFit/>
          </a:bodyPr>
          <a:lstStyle/>
          <a:p>
            <a:r>
              <a:rPr lang="tr-TR" altLang="tr-TR" dirty="0" smtClean="0"/>
              <a:t>Temel Kavramlar-Tanımlar</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body" idx="1"/>
          </p:nvPr>
        </p:nvSpPr>
        <p:spPr>
          <a:xfrm>
            <a:off x="250825" y="1268760"/>
            <a:ext cx="8713788" cy="5400328"/>
          </a:xfrm>
          <a:noFill/>
          <a:ln/>
        </p:spPr>
        <p:txBody>
          <a:bodyPr/>
          <a:lstStyle/>
          <a:p>
            <a:pPr>
              <a:lnSpc>
                <a:spcPct val="90000"/>
              </a:lnSpc>
              <a:buFontTx/>
              <a:buNone/>
            </a:pPr>
            <a:r>
              <a:rPr lang="tr-TR" altLang="tr-TR" sz="1700" b="1" dirty="0"/>
              <a:t>DEĞİŞİKLİK İŞLEMLERİ:</a:t>
            </a:r>
            <a:r>
              <a:rPr lang="tr-TR" altLang="tr-TR" sz="1700" dirty="0"/>
              <a:t>  Kadastro paftasında değişiklik yapılmasını gerektiren ayırma, birleştirme, cins değişikliği gibi tapu fen işlemlerine değişiklik işlemleri denir. </a:t>
            </a:r>
          </a:p>
          <a:p>
            <a:pPr>
              <a:lnSpc>
                <a:spcPct val="90000"/>
              </a:lnSpc>
              <a:buFontTx/>
              <a:buNone/>
            </a:pPr>
            <a:r>
              <a:rPr lang="tr-TR" altLang="tr-TR" sz="1700" b="1" dirty="0"/>
              <a:t>DEVRE MÜLK:</a:t>
            </a:r>
            <a:r>
              <a:rPr lang="tr-TR" altLang="tr-TR" sz="1700" dirty="0"/>
              <a:t>  Mesken olarak kullanılmaya elverişli bir yapı veya bağımsız bölümün ortak maliklerinden her biri lehine bu yapı veya bağımsız bölümden yılın belli dönemlerinde (devreler halinde) müşterek mülkiyet payına bağlı olarak yararlanılmak üzere kurulan bir irtifak hakkıdır. </a:t>
            </a:r>
          </a:p>
          <a:p>
            <a:pPr>
              <a:lnSpc>
                <a:spcPct val="90000"/>
              </a:lnSpc>
              <a:buFontTx/>
              <a:buNone/>
            </a:pPr>
            <a:r>
              <a:rPr lang="tr-TR" altLang="tr-TR" sz="1700" b="1" dirty="0"/>
              <a:t>DÜZELTME:</a:t>
            </a:r>
            <a:r>
              <a:rPr lang="tr-TR" altLang="tr-TR" sz="1700" dirty="0"/>
              <a:t>  Tapu kütüğüne yanlış yazılmış bir kaydın belgelerine uygun olarak düzeltilmesi işlemidir. </a:t>
            </a:r>
          </a:p>
          <a:p>
            <a:pPr>
              <a:lnSpc>
                <a:spcPct val="90000"/>
              </a:lnSpc>
              <a:buFontTx/>
              <a:buNone/>
            </a:pPr>
            <a:r>
              <a:rPr lang="tr-TR" altLang="tr-TR" sz="1700" b="1" dirty="0"/>
              <a:t>EKLENTİ: </a:t>
            </a:r>
            <a:r>
              <a:rPr lang="tr-TR" altLang="tr-TR" sz="1700" dirty="0"/>
              <a:t> Teferruat, Asıl şey malikinin anlaşılabilen arzusuna veya yerel adetlere göre, işletilmesi, korunması veya yarar sağlanması için asıl şeye sürekli olarak özgülenen ve kullanılmasında birleştirme, takma veya başka bir biçimde asıl şeye bağlı kılınan taşınır maldır. Kat irtifakı veya kat mülkiyeti kurulmuş binalarda bir bağımsız bölümün dışında olup, kömürlük, garaj, depo gibi doğrudan doğruya o bölüme tahsis edilmiş olan yerlere eklenti denir </a:t>
            </a:r>
          </a:p>
          <a:p>
            <a:pPr>
              <a:lnSpc>
                <a:spcPct val="90000"/>
              </a:lnSpc>
              <a:buFontTx/>
              <a:buNone/>
            </a:pPr>
            <a:r>
              <a:rPr lang="tr-TR" altLang="tr-TR" sz="1700" b="1" dirty="0" smtClean="0"/>
              <a:t>FERAĞ </a:t>
            </a:r>
            <a:r>
              <a:rPr lang="tr-TR" altLang="tr-TR" sz="1700" b="1" dirty="0"/>
              <a:t>VERME:</a:t>
            </a:r>
            <a:r>
              <a:rPr lang="tr-TR" altLang="tr-TR" sz="1700" dirty="0"/>
              <a:t>  Gayrimenkul malikinin mülkiyet hakkını devretmek veya üzerinde başkası lehine bir hak kurmak amacıyla tapu sicil müdürlüğüne gelip, düzenlenen resmi senedi imzalayarak başkası lehine tescilini istemesi eylemidir. Buna ferağ takriri de denmektedir.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body" idx="1"/>
          </p:nvPr>
        </p:nvSpPr>
        <p:spPr>
          <a:xfrm>
            <a:off x="250825" y="188913"/>
            <a:ext cx="8497888" cy="6480175"/>
          </a:xfrm>
          <a:noFill/>
          <a:ln/>
        </p:spPr>
        <p:txBody>
          <a:bodyPr/>
          <a:lstStyle/>
          <a:p>
            <a:pPr>
              <a:buFontTx/>
              <a:buNone/>
            </a:pPr>
            <a:endParaRPr lang="tr-TR" altLang="tr-TR" sz="1700" b="1" dirty="0"/>
          </a:p>
          <a:p>
            <a:pPr>
              <a:buFontTx/>
              <a:buNone/>
            </a:pPr>
            <a:r>
              <a:rPr lang="tr-TR" altLang="tr-TR" sz="1700" b="1" dirty="0" smtClean="0"/>
              <a:t>GAYRİMENKUL</a:t>
            </a:r>
            <a:r>
              <a:rPr lang="tr-TR" altLang="tr-TR" sz="1700" b="1" dirty="0"/>
              <a:t>:</a:t>
            </a:r>
            <a:r>
              <a:rPr lang="tr-TR" altLang="tr-TR" sz="1700" dirty="0"/>
              <a:t>  Arazi, arsa, bağımsız bölüm gibi bir yerden bir yere taşınamayan, yerinde sabit duran şeylerdir. Bu nedenle taşınmaz mal da denmektedir. Gayrimenkul kayıtları kadastro gören yerlerde tapu sicilinde, kadastro görmeyen yerlerde zabıt defterlerinde tutulmaktadır. Tapusu olmayan gayrimenkullerin devri zilyetlik hükümlerine göre harici senet veya noterde yapılmaktadır. </a:t>
            </a:r>
          </a:p>
          <a:p>
            <a:pPr>
              <a:buFontTx/>
              <a:buNone/>
            </a:pPr>
            <a:r>
              <a:rPr lang="tr-TR" altLang="tr-TR" sz="1700" b="1" dirty="0"/>
              <a:t>GECEKONDU:</a:t>
            </a:r>
            <a:r>
              <a:rPr lang="tr-TR" altLang="tr-TR" sz="1700" dirty="0"/>
              <a:t>  İmar ve yapı işlerini düzenleyen mevzuata ve genel hükümlere bağlı kalınmaksızın, kendisine ait olmayan arazi veya arsalar üzerinde sahibinin rızası alınmadan yapılan izinsiz yapı demektir.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body" idx="1"/>
          </p:nvPr>
        </p:nvSpPr>
        <p:spPr>
          <a:xfrm>
            <a:off x="323850" y="333375"/>
            <a:ext cx="8642350" cy="6264275"/>
          </a:xfrm>
          <a:noFill/>
          <a:ln/>
        </p:spPr>
        <p:txBody>
          <a:bodyPr/>
          <a:lstStyle/>
          <a:p>
            <a:pPr>
              <a:buFontTx/>
              <a:buNone/>
            </a:pPr>
            <a:r>
              <a:rPr lang="tr-TR" altLang="tr-TR" sz="1800" b="1" dirty="0"/>
              <a:t>HİSSE:</a:t>
            </a:r>
            <a:r>
              <a:rPr lang="tr-TR" altLang="tr-TR" sz="1800" dirty="0"/>
              <a:t> Bir taşınmaz malın tam mülkiyetinin bir kısmına karşılık gelen paydır. Müşterek ve iştirak halinde mülkiyette maliklerden her biri taşınmaz malın bir miktar hissesine sahiptir. </a:t>
            </a:r>
          </a:p>
          <a:p>
            <a:pPr>
              <a:buFontTx/>
              <a:buNone/>
            </a:pPr>
            <a:r>
              <a:rPr lang="tr-TR" altLang="tr-TR" sz="1800" b="1" dirty="0" smtClean="0"/>
              <a:t>İFRAZ</a:t>
            </a:r>
            <a:r>
              <a:rPr lang="tr-TR" altLang="tr-TR" sz="1800" b="1" dirty="0"/>
              <a:t>: </a:t>
            </a:r>
            <a:r>
              <a:rPr lang="tr-TR" altLang="tr-TR" sz="1800" dirty="0"/>
              <a:t> Tapu kütüğünde tek parsel olarak kayıtlı bulunan bir taşınmaz malın düzenlenen haritalara göre birden çok parçaya ayrılarak tapu kütüğüne tescil edilmesi işlemidir. </a:t>
            </a:r>
          </a:p>
          <a:p>
            <a:pPr>
              <a:buFontTx/>
              <a:buNone/>
            </a:pPr>
            <a:r>
              <a:rPr lang="tr-TR" altLang="tr-TR" sz="1800" b="1" dirty="0"/>
              <a:t>İKTİSAP:</a:t>
            </a:r>
            <a:r>
              <a:rPr lang="tr-TR" altLang="tr-TR" sz="1800" dirty="0"/>
              <a:t>  Edinme, kazanma. İktisap sebebi: edinme sebebi, taşınmazın malik adına nasıl tescil edildiği. </a:t>
            </a:r>
          </a:p>
          <a:p>
            <a:pPr>
              <a:buFontTx/>
              <a:buNone/>
            </a:pPr>
            <a:r>
              <a:rPr lang="tr-TR" altLang="tr-TR" sz="1800" b="1" dirty="0"/>
              <a:t>İLAM:</a:t>
            </a:r>
            <a:r>
              <a:rPr lang="tr-TR" altLang="tr-TR" sz="1800" dirty="0"/>
              <a:t>  Mahkeme kararı demektir. </a:t>
            </a:r>
          </a:p>
          <a:p>
            <a:pPr>
              <a:buFontTx/>
              <a:buNone/>
            </a:pPr>
            <a:r>
              <a:rPr lang="tr-TR" altLang="tr-TR" sz="1800" b="1" dirty="0" smtClean="0"/>
              <a:t>İMAR </a:t>
            </a:r>
            <a:r>
              <a:rPr lang="tr-TR" altLang="tr-TR" sz="1800" b="1" dirty="0"/>
              <a:t>AFFI:</a:t>
            </a:r>
            <a:r>
              <a:rPr lang="tr-TR" altLang="tr-TR" sz="1800" dirty="0"/>
              <a:t>  Ülkemizdeki yoğun nüfus artışının getirdiği konut ihtiyacına yönelik arsa üretiminin karşılanamaması nedeniyle ortaya çıkan kaçak ve çarpık yapılaşmayı bir plana bağlayarak kişilerin kullanımındaki alanların mülkiyetinin belirli sınırlamalarla kullananlara dağıtımına imar affı denmektedir.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body" idx="1"/>
          </p:nvPr>
        </p:nvSpPr>
        <p:spPr>
          <a:xfrm>
            <a:off x="358775" y="476250"/>
            <a:ext cx="8534400" cy="6121400"/>
          </a:xfrm>
          <a:noFill/>
          <a:ln/>
        </p:spPr>
        <p:txBody>
          <a:bodyPr/>
          <a:lstStyle/>
          <a:p>
            <a:pPr>
              <a:lnSpc>
                <a:spcPct val="90000"/>
              </a:lnSpc>
              <a:buFontTx/>
              <a:buNone/>
            </a:pPr>
            <a:r>
              <a:rPr lang="tr-TR" altLang="tr-TR" sz="1800" b="1" dirty="0"/>
              <a:t>İMAR PLANI:</a:t>
            </a:r>
            <a:r>
              <a:rPr lang="tr-TR" altLang="tr-TR" sz="1800" dirty="0"/>
              <a:t>  İmar uygulaması yapılan yerin yapı adalarını, bunların yoğunluk ve düzenini, yolları ve uygulamaya esas olacak diğer bilgileri ayrıntılarıyla gösteren üzerine </a:t>
            </a:r>
            <a:r>
              <a:rPr lang="tr-TR" altLang="tr-TR" sz="1800" dirty="0" err="1"/>
              <a:t>kadastral</a:t>
            </a:r>
            <a:r>
              <a:rPr lang="tr-TR" altLang="tr-TR" sz="1800" dirty="0"/>
              <a:t> durumu da işlenmiş plana uygulama imar planı denir. Mevzi İmar Planı : Mevcut imar planı sınırları dışında olup bu planla bütünleşmeyen bir konumdaki alanlar üzerinde hazırlanan ve sosyal ve teknik alt yapı gereksinimleri kendi bünyesinde sağlanmış olan plandır. İmar Parseli : İmar adaları içerisindeki kadastro parsellerinin imar mevzuatı ve imar planı esaslarına göre düzenlenmiş şeklidir. Kadastro Parseli: Kadastro yapıldığı zaman kadastro adaları içinde bulunan mülkiyeti tescilli parseldir. Düzenleme Ortaklık Payı (D.O.P.) :İmar düzenlenmesine tabi tutulan yerlerde kamu yararına ayrılacak alan ve tesisler için kullanılmak üzere düzenlemeye tabi tutulan arazi ve arsaların, düzenlemeden önceki yüzölçümlerinden %40’a kadar düşülebilen miktar ve/veya zorunlu hallerde malikin </a:t>
            </a:r>
            <a:r>
              <a:rPr lang="tr-TR" altLang="tr-TR" sz="1800" dirty="0" err="1"/>
              <a:t>muvafakatı</a:t>
            </a:r>
            <a:r>
              <a:rPr lang="tr-TR" altLang="tr-TR" sz="1800" dirty="0"/>
              <a:t> ile tespit edilen karşılığı bedeldir. </a:t>
            </a:r>
          </a:p>
          <a:p>
            <a:pPr>
              <a:lnSpc>
                <a:spcPct val="90000"/>
              </a:lnSpc>
              <a:buFontTx/>
              <a:buNone/>
            </a:pPr>
            <a:r>
              <a:rPr lang="tr-TR" altLang="tr-TR" sz="1800" b="1" dirty="0"/>
              <a:t>İMAR UYGULAMASI: </a:t>
            </a:r>
            <a:r>
              <a:rPr lang="tr-TR" altLang="tr-TR" sz="1800" dirty="0"/>
              <a:t>Yerleşme yerleri ile bu yerlerdeki yapılaşmaların plan, fen, sağlık ve çevre şartlarına uygun oluşumunu sağlamak amacıyla bulunduğu yere göre belediye veya valiliklerce yapılan ve bu yerlerde </a:t>
            </a:r>
            <a:r>
              <a:rPr lang="tr-TR" altLang="tr-TR" sz="1800" dirty="0" err="1"/>
              <a:t>inşaa</a:t>
            </a:r>
            <a:r>
              <a:rPr lang="tr-TR" altLang="tr-TR" sz="1800" dirty="0"/>
              <a:t> edilecek resmi ve özel bütün yapıları düzenleyen imar planı hazırlama işlemidir.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body" idx="1"/>
          </p:nvPr>
        </p:nvSpPr>
        <p:spPr>
          <a:xfrm>
            <a:off x="250825" y="115888"/>
            <a:ext cx="8642350" cy="6742112"/>
          </a:xfrm>
          <a:noFill/>
          <a:ln/>
        </p:spPr>
        <p:txBody>
          <a:bodyPr/>
          <a:lstStyle/>
          <a:p>
            <a:pPr>
              <a:buFontTx/>
              <a:buNone/>
            </a:pPr>
            <a:r>
              <a:rPr lang="tr-TR" altLang="tr-TR" sz="1800" b="1" dirty="0"/>
              <a:t>KAMULAŞTIRMA: </a:t>
            </a:r>
            <a:r>
              <a:rPr lang="tr-TR" altLang="tr-TR" sz="1800" dirty="0"/>
              <a:t>Devlet veya diğer kamu tüzel kişilerinin, kamu yararının gerektirdiği hallerde, karşılıklarını peşin ödemek şartıyla, özel mülkiyette bulunan taşınmaz malların tamamına veya bir kısmına el koyması işlemidir.</a:t>
            </a:r>
          </a:p>
          <a:p>
            <a:pPr>
              <a:buFontTx/>
              <a:buNone/>
            </a:pPr>
            <a:r>
              <a:rPr lang="tr-TR" altLang="tr-TR" sz="1800" b="1" dirty="0" smtClean="0"/>
              <a:t>KAT </a:t>
            </a:r>
            <a:r>
              <a:rPr lang="tr-TR" altLang="tr-TR" sz="1800" b="1" dirty="0"/>
              <a:t>İRTİFAKI:</a:t>
            </a:r>
            <a:r>
              <a:rPr lang="tr-TR" altLang="tr-TR" sz="1800" dirty="0"/>
              <a:t> Bir arsa üzerinde yapılmakta veya ilerde yapılacak olan bir veya birden çok yapının bağımsız bölümleri üzerinde, yapı tamamlandıktan sonra geçilecek kat mülkiyetine esas olmak üzere, o arsanın maliki veya paydaşları tarafından arsa payına bağlı olarak kurulan irtifak hakkına kat irtifakı denir. </a:t>
            </a:r>
          </a:p>
          <a:p>
            <a:pPr>
              <a:buFontTx/>
              <a:buNone/>
            </a:pPr>
            <a:r>
              <a:rPr lang="tr-TR" altLang="tr-TR" sz="1800" b="1" dirty="0"/>
              <a:t>KAT MÜLKİYETİ:</a:t>
            </a:r>
            <a:r>
              <a:rPr lang="tr-TR" altLang="tr-TR" sz="1800" dirty="0"/>
              <a:t> Tamamlanmış bir yapının bağımsız bölümleri üzerinde, o gayrimenkulün maliki veya ortak malikleri tarafından kat mülkiyeti kanunu hükümlerine göre kurulan bir mülkiyet türüdür.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251520" y="1916832"/>
            <a:ext cx="8535988" cy="1943497"/>
          </a:xfrm>
        </p:spPr>
        <p:txBody>
          <a:bodyPr/>
          <a:lstStyle/>
          <a:p>
            <a:pPr>
              <a:lnSpc>
                <a:spcPct val="80000"/>
              </a:lnSpc>
              <a:buFontTx/>
              <a:buNone/>
            </a:pPr>
            <a:r>
              <a:rPr lang="tr-TR" altLang="tr-TR" sz="1700" b="1" dirty="0"/>
              <a:t>	PAFTA:</a:t>
            </a:r>
            <a:r>
              <a:rPr lang="tr-TR" altLang="tr-TR" sz="1700" dirty="0"/>
              <a:t> Arazilerin teknik usullere göre ölçülüp belli oranda küçültülerek bir altlığa çizilmiş haritasıdır. Pafta asılları Genel Müdürlüğün izni olmadıkça daire dışına çıkarılamaz. Ancak gerektiğinde yeniden çizilebilir. </a:t>
            </a:r>
          </a:p>
          <a:p>
            <a:pPr>
              <a:lnSpc>
                <a:spcPct val="80000"/>
              </a:lnSpc>
              <a:buFontTx/>
              <a:buNone/>
            </a:pPr>
            <a:r>
              <a:rPr lang="tr-TR" altLang="tr-TR" sz="1700" dirty="0"/>
              <a:t>	</a:t>
            </a:r>
            <a:r>
              <a:rPr lang="tr-TR" altLang="tr-TR" sz="1700" b="1" dirty="0"/>
              <a:t>PARSEL:</a:t>
            </a:r>
            <a:r>
              <a:rPr lang="tr-TR" altLang="tr-TR" sz="1700" dirty="0"/>
              <a:t> Sınırları haritalarla belli edilmiş arazi parçasıdır. Bu harita kadastro haritası ise kadastro parseli, imar haritası ise imar parseli adı verilmektedir.</a:t>
            </a:r>
          </a:p>
          <a:p>
            <a:pPr>
              <a:lnSpc>
                <a:spcPct val="80000"/>
              </a:lnSpc>
              <a:buFontTx/>
              <a:buNone/>
            </a:pPr>
            <a:r>
              <a:rPr lang="tr-TR" altLang="tr-TR" sz="1700" dirty="0"/>
              <a:t>	</a:t>
            </a:r>
            <a:r>
              <a:rPr lang="tr-TR" altLang="tr-TR" sz="1700" b="1" dirty="0"/>
              <a:t>PARSELASYON:</a:t>
            </a:r>
            <a:r>
              <a:rPr lang="tr-TR" altLang="tr-TR" sz="1700" dirty="0"/>
              <a:t> İmar parselleri oluşturmak amacıyla, parseller içerisinde yol, meydan, yeşil alan, park, otopark vb. kamu hizmetlerine ayrılan yerlerden herhangi birini veya birkaçını kapsayacak şekilde yapılan taşınmaz malları ayırma işlemidir.</a:t>
            </a:r>
          </a:p>
          <a:p>
            <a:pPr>
              <a:lnSpc>
                <a:spcPct val="80000"/>
              </a:lnSpc>
              <a:buFontTx/>
              <a:buNone/>
            </a:pPr>
            <a:r>
              <a:rPr lang="tr-TR" altLang="tr-TR" sz="1700"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395288" y="333375"/>
            <a:ext cx="8424862" cy="2087513"/>
          </a:xfrm>
        </p:spPr>
        <p:txBody>
          <a:bodyPr/>
          <a:lstStyle/>
          <a:p>
            <a:pPr>
              <a:lnSpc>
                <a:spcPct val="90000"/>
              </a:lnSpc>
              <a:buFontTx/>
              <a:buNone/>
            </a:pPr>
            <a:r>
              <a:rPr lang="tr-TR" altLang="tr-TR" sz="1700" b="1" dirty="0" smtClean="0"/>
              <a:t>YOLA </a:t>
            </a:r>
            <a:r>
              <a:rPr lang="tr-TR" altLang="tr-TR" sz="1700" b="1" dirty="0"/>
              <a:t>TERK:</a:t>
            </a:r>
            <a:r>
              <a:rPr lang="tr-TR" altLang="tr-TR" sz="1700" dirty="0"/>
              <a:t>  İmar planlarının uygulanışı sırasında taşınmaz mal maliklerince bedelli veya bedelsiz olarak imar planına uygun biçimde taşınmazın tamamının veya bir kısmının kamu yararına (yola, yeşil alana, parka) terk edilmesi işlemidir. </a:t>
            </a:r>
          </a:p>
          <a:p>
            <a:pPr>
              <a:lnSpc>
                <a:spcPct val="90000"/>
              </a:lnSpc>
              <a:buFontTx/>
              <a:buNone/>
            </a:pPr>
            <a:r>
              <a:rPr lang="tr-TR" altLang="tr-TR" sz="1700" b="1" dirty="0"/>
              <a:t>YOLDAN İHDAS:</a:t>
            </a:r>
            <a:r>
              <a:rPr lang="tr-TR" altLang="tr-TR" sz="1700" dirty="0"/>
              <a:t>  Yolun kapanması nedeniyle oluşan taşınmaz malın, düzenlenecek haritaya göre yoldan ayrılarak, bir parsel numarası altında ilgisine göre belediye, köy, Karayolları Genel Müdürlüğü veya Hazine adına tescili işlemidir. </a:t>
            </a:r>
          </a:p>
        </p:txBody>
      </p:sp>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altLang="tr-TR"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altLang="tr-TR"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620</TotalTime>
  <Words>942</Words>
  <Application>Microsoft Office PowerPoint</Application>
  <PresentationFormat>Ekran Gösterisi (4:3)</PresentationFormat>
  <Paragraphs>70</Paragraphs>
  <Slides>12</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Times New Roman</vt:lpstr>
      <vt:lpstr>Arial</vt:lpstr>
      <vt:lpstr>New York</vt:lpstr>
      <vt:lpstr>Varsayılan Tasarım</vt:lpstr>
      <vt:lpstr>Kamu Ölçmeleri  Kadastro-İmar Süreçleri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KADASTRO BİLGİSİ</dc:title>
  <dc:creator>hpcompaq</dc:creator>
  <cp:lastModifiedBy>Windows Kullanıcısı</cp:lastModifiedBy>
  <cp:revision>59</cp:revision>
  <dcterms:created xsi:type="dcterms:W3CDTF">2004-02-08T20:43:58Z</dcterms:created>
  <dcterms:modified xsi:type="dcterms:W3CDTF">2020-01-13T09:44:37Z</dcterms:modified>
</cp:coreProperties>
</file>